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DFDFFF"/>
    <a:srgbClr val="CCEDFF"/>
    <a:srgbClr val="FFE7E8"/>
    <a:srgbClr val="FFFFCC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4558"/>
  </p:normalViewPr>
  <p:slideViewPr>
    <p:cSldViewPr>
      <p:cViewPr varScale="1">
        <p:scale>
          <a:sx n="152" d="100"/>
          <a:sy n="152" d="100"/>
        </p:scale>
        <p:origin x="16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273050" indent="-2667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88925" indent="-288925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0363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27013" indent="-2270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179388" indent="-173038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dirty="0"/>
              <a:t>Cam 2: Atgynhyrchu Planhigion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4439-3FBA-3F4C-AF99-E46E812F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Ffrwythloni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2136E-680A-7A40-952A-1123B0B90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2592288" cy="3816423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cy-GB" sz="1800" dirty="0"/>
              <a:t>Ar ôl i’r grawn paill lynu wrth stigma’r ail flodyn, mae tiwb paill yn tyfu trwy golofnig y carpel nes iddo gyrraedd yr ofari sy’n cynnwys ofwlau. Mae ffrwythloni’n digwydd pan fydd y grawn paill yn ymuno ag ofwl yn yr ofari.</a:t>
            </a:r>
            <a:endParaRPr lang="en-GB" sz="1800" dirty="0"/>
          </a:p>
          <a:p>
            <a:pPr>
              <a:spcBef>
                <a:spcPts val="800"/>
              </a:spcBef>
            </a:pPr>
            <a:r>
              <a:rPr lang="cy-GB" sz="1800" dirty="0"/>
              <a:t>Ar ôl ffrwythloni’r ofwl, bydd yn dyfod yn hedyn.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5C9B327-8ABE-B746-A4A6-AF02E8C90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09"/>
          <a:stretch/>
        </p:blipFill>
        <p:spPr bwMode="auto">
          <a:xfrm>
            <a:off x="3098912" y="2274453"/>
            <a:ext cx="4626713" cy="387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700FCBD4-ADF2-4148-A633-E6A8A423B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747" y="1772816"/>
            <a:ext cx="542521" cy="69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DB7098E0-17BB-D74A-97F5-A2286FCA17FB}"/>
              </a:ext>
            </a:extLst>
          </p:cNvPr>
          <p:cNvSpPr/>
          <p:nvPr/>
        </p:nvSpPr>
        <p:spPr>
          <a:xfrm>
            <a:off x="5203939" y="2442194"/>
            <a:ext cx="55659" cy="1089202"/>
          </a:xfrm>
          <a:custGeom>
            <a:avLst/>
            <a:gdLst>
              <a:gd name="connsiteX0" fmla="*/ 0 w 55659"/>
              <a:gd name="connsiteY0" fmla="*/ 1041620 h 1041620"/>
              <a:gd name="connsiteX1" fmla="*/ 3976 w 55659"/>
              <a:gd name="connsiteY1" fmla="*/ 1001864 h 1041620"/>
              <a:gd name="connsiteX2" fmla="*/ 7951 w 55659"/>
              <a:gd name="connsiteY2" fmla="*/ 989937 h 1041620"/>
              <a:gd name="connsiteX3" fmla="*/ 15903 w 55659"/>
              <a:gd name="connsiteY3" fmla="*/ 886570 h 1041620"/>
              <a:gd name="connsiteX4" fmla="*/ 19878 w 55659"/>
              <a:gd name="connsiteY4" fmla="*/ 862716 h 1041620"/>
              <a:gd name="connsiteX5" fmla="*/ 27830 w 55659"/>
              <a:gd name="connsiteY5" fmla="*/ 791154 h 1041620"/>
              <a:gd name="connsiteX6" fmla="*/ 31805 w 55659"/>
              <a:gd name="connsiteY6" fmla="*/ 727544 h 1041620"/>
              <a:gd name="connsiteX7" fmla="*/ 35781 w 55659"/>
              <a:gd name="connsiteY7" fmla="*/ 715617 h 1041620"/>
              <a:gd name="connsiteX8" fmla="*/ 43732 w 55659"/>
              <a:gd name="connsiteY8" fmla="*/ 675860 h 1041620"/>
              <a:gd name="connsiteX9" fmla="*/ 47708 w 55659"/>
              <a:gd name="connsiteY9" fmla="*/ 548640 h 1041620"/>
              <a:gd name="connsiteX10" fmla="*/ 51684 w 55659"/>
              <a:gd name="connsiteY10" fmla="*/ 520810 h 1041620"/>
              <a:gd name="connsiteX11" fmla="*/ 55659 w 55659"/>
              <a:gd name="connsiteY11" fmla="*/ 306125 h 1041620"/>
              <a:gd name="connsiteX12" fmla="*/ 51684 w 55659"/>
              <a:gd name="connsiteY12" fmla="*/ 178904 h 1041620"/>
              <a:gd name="connsiteX13" fmla="*/ 47708 w 55659"/>
              <a:gd name="connsiteY13" fmla="*/ 163001 h 1041620"/>
              <a:gd name="connsiteX14" fmla="*/ 47708 w 55659"/>
              <a:gd name="connsiteY14" fmla="*/ 0 h 10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659" h="1041620">
                <a:moveTo>
                  <a:pt x="0" y="1041620"/>
                </a:moveTo>
                <a:cubicBezTo>
                  <a:pt x="1325" y="1028368"/>
                  <a:pt x="1951" y="1015027"/>
                  <a:pt x="3976" y="1001864"/>
                </a:cubicBezTo>
                <a:cubicBezTo>
                  <a:pt x="4613" y="997722"/>
                  <a:pt x="7630" y="994115"/>
                  <a:pt x="7951" y="989937"/>
                </a:cubicBezTo>
                <a:cubicBezTo>
                  <a:pt x="16266" y="881841"/>
                  <a:pt x="1708" y="929153"/>
                  <a:pt x="15903" y="886570"/>
                </a:cubicBezTo>
                <a:cubicBezTo>
                  <a:pt x="17228" y="878619"/>
                  <a:pt x="19076" y="870737"/>
                  <a:pt x="19878" y="862716"/>
                </a:cubicBezTo>
                <a:cubicBezTo>
                  <a:pt x="27152" y="789973"/>
                  <a:pt x="18488" y="828520"/>
                  <a:pt x="27830" y="791154"/>
                </a:cubicBezTo>
                <a:cubicBezTo>
                  <a:pt x="29155" y="769951"/>
                  <a:pt x="29581" y="748672"/>
                  <a:pt x="31805" y="727544"/>
                </a:cubicBezTo>
                <a:cubicBezTo>
                  <a:pt x="32244" y="723376"/>
                  <a:pt x="34959" y="719726"/>
                  <a:pt x="35781" y="715617"/>
                </a:cubicBezTo>
                <a:cubicBezTo>
                  <a:pt x="44920" y="669925"/>
                  <a:pt x="34750" y="702810"/>
                  <a:pt x="43732" y="675860"/>
                </a:cubicBezTo>
                <a:cubicBezTo>
                  <a:pt x="45057" y="633453"/>
                  <a:pt x="45535" y="591012"/>
                  <a:pt x="47708" y="548640"/>
                </a:cubicBezTo>
                <a:cubicBezTo>
                  <a:pt x="48188" y="539281"/>
                  <a:pt x="51377" y="530176"/>
                  <a:pt x="51684" y="520810"/>
                </a:cubicBezTo>
                <a:cubicBezTo>
                  <a:pt x="54029" y="449275"/>
                  <a:pt x="54334" y="377687"/>
                  <a:pt x="55659" y="306125"/>
                </a:cubicBezTo>
                <a:cubicBezTo>
                  <a:pt x="54334" y="263718"/>
                  <a:pt x="54037" y="221266"/>
                  <a:pt x="51684" y="178904"/>
                </a:cubicBezTo>
                <a:cubicBezTo>
                  <a:pt x="51381" y="173448"/>
                  <a:pt x="47829" y="168464"/>
                  <a:pt x="47708" y="163001"/>
                </a:cubicBezTo>
                <a:cubicBezTo>
                  <a:pt x="46501" y="108681"/>
                  <a:pt x="47708" y="54334"/>
                  <a:pt x="47708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1A76ECA1-59E5-5741-B2C8-E0BFD5AC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197169" y="2381356"/>
            <a:ext cx="70571" cy="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F9D9DD0-BB36-0A44-A7A2-FC5437251B97}"/>
              </a:ext>
            </a:extLst>
          </p:cNvPr>
          <p:cNvSpPr txBox="1"/>
          <p:nvPr/>
        </p:nvSpPr>
        <p:spPr>
          <a:xfrm>
            <a:off x="7384209" y="3522367"/>
            <a:ext cx="971287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y-GB" sz="1400" dirty="0"/>
              <a:t>Ofari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E65BC0-756D-884B-B492-EB16CE706A81}"/>
              </a:ext>
            </a:extLst>
          </p:cNvPr>
          <p:cNvSpPr txBox="1"/>
          <p:nvPr/>
        </p:nvSpPr>
        <p:spPr>
          <a:xfrm>
            <a:off x="7812360" y="2560733"/>
            <a:ext cx="83116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y-GB" sz="1400" dirty="0"/>
              <a:t>Colofnig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961914-9CF5-B044-AB31-8394C9FCDF5C}"/>
              </a:ext>
            </a:extLst>
          </p:cNvPr>
          <p:cNvSpPr txBox="1"/>
          <p:nvPr/>
        </p:nvSpPr>
        <p:spPr>
          <a:xfrm>
            <a:off x="7020272" y="4003138"/>
            <a:ext cx="93610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y-GB" sz="1400" dirty="0"/>
              <a:t>Ofwlau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03B870-4B09-D647-A9CF-B593E72456C7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5290146" y="2714622"/>
            <a:ext cx="2522214" cy="46092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36B226-0509-8140-9FB5-92FC9D4B1D4B}"/>
              </a:ext>
            </a:extLst>
          </p:cNvPr>
          <p:cNvCxnSpPr/>
          <p:nvPr/>
        </p:nvCxnSpPr>
        <p:spPr>
          <a:xfrm flipV="1">
            <a:off x="5338312" y="3686731"/>
            <a:ext cx="2387313" cy="7437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DBB780-2067-F24E-A6ED-D38D93224BB0}"/>
              </a:ext>
            </a:extLst>
          </p:cNvPr>
          <p:cNvCxnSpPr/>
          <p:nvPr/>
        </p:nvCxnSpPr>
        <p:spPr>
          <a:xfrm>
            <a:off x="5316374" y="3927462"/>
            <a:ext cx="1959002" cy="22956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1FB738-DD59-494E-9F81-4735AF94599E}"/>
              </a:ext>
            </a:extLst>
          </p:cNvPr>
          <p:cNvCxnSpPr>
            <a:cxnSpLocks/>
          </p:cNvCxnSpPr>
          <p:nvPr/>
        </p:nvCxnSpPr>
        <p:spPr>
          <a:xfrm flipV="1">
            <a:off x="3419872" y="3369225"/>
            <a:ext cx="1784067" cy="157194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379A2DB-FE7D-854D-821E-5AA2A3AF57BA}"/>
              </a:ext>
            </a:extLst>
          </p:cNvPr>
          <p:cNvSpPr txBox="1"/>
          <p:nvPr/>
        </p:nvSpPr>
        <p:spPr>
          <a:xfrm>
            <a:off x="2699792" y="4941168"/>
            <a:ext cx="108012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y-GB" sz="1400" dirty="0"/>
              <a:t>Tiwb paill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880C37-9F55-FE4A-A40F-18C87C32AFDB}"/>
              </a:ext>
            </a:extLst>
          </p:cNvPr>
          <p:cNvSpPr txBox="1"/>
          <p:nvPr/>
        </p:nvSpPr>
        <p:spPr>
          <a:xfrm>
            <a:off x="7260360" y="1772816"/>
            <a:ext cx="1416096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y-GB" sz="1400" dirty="0"/>
              <a:t>Grawn paill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4CAB21-1490-F24B-A1F9-B274FAF67E7B}"/>
              </a:ext>
            </a:extLst>
          </p:cNvPr>
          <p:cNvCxnSpPr/>
          <p:nvPr/>
        </p:nvCxnSpPr>
        <p:spPr>
          <a:xfrm flipV="1">
            <a:off x="5232454" y="1933060"/>
            <a:ext cx="2402962" cy="4609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C 0.00712 0.00324 0.00104 0.02384 -2.22222E-6 0.03148 C 0.00035 0.03796 0.00018 0.04468 0.00087 0.05116 C 0.00104 0.05347 0.00261 0.0581 0.00261 0.05833 C 0.00226 0.07384 0.00226 0.08982 0.00174 0.10556 C 0.00156 0.10926 -0.00017 0.11597 -0.00087 0.11944 C -0.00139 0.12176 -0.0026 0.12639 -0.0026 0.12662 C -0.00225 0.13704 0.0007 0.16204 -0.00087 0.17407 C -0.00104 0.17523 -0.00208 0.17616 -0.0026 0.17732 C -0.00469 0.18287 -0.00607 0.19213 -0.00607 0.19815 " pathEditMode="relative" rAng="0" ptsTypes="AAAAAAA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5A4C-92C8-E340-93E4-4360D86A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836712"/>
            <a:ext cx="6840760" cy="720080"/>
          </a:xfrm>
        </p:spPr>
        <p:txBody>
          <a:bodyPr>
            <a:noAutofit/>
          </a:bodyPr>
          <a:lstStyle/>
          <a:p>
            <a:r>
              <a:rPr lang="cy-GB" sz="3200" dirty="0"/>
              <a:t>Gweithgaredd 1: Archwiliad ymarferol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95BB2-2EB9-934B-B9FC-CAF9C2B76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27363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y-GB" dirty="0"/>
              <a:t>Dyrannwch eich blodyn yn ofalus ac archwiliwch bob rhan gan ddefnyddio chwyddwydr.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dirty="0"/>
              <a:t>Trefnwch bob rhan sydd wedi’i dyrannu ar wahân ar eich stribed mawr o bapur a’u labelu i wneud poster ar gyfer y wal weithio.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dirty="0"/>
              <a:t>Wrth weithio, trafodwch y rhannau rydych chi’n eu labelu a sut maen nhw’n ymwneud â pheillio a ffrwythloni.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9B47C5-7666-D74C-9F64-41636730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3114" y="4403137"/>
            <a:ext cx="5812076" cy="154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833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1A9E-8029-CB46-BCDF-92D1E549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3200" dirty="0"/>
              <a:t>Gweithgaredd 2: Cymhwyso dysgu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292ED-326E-BA4F-B8EA-009E44394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Defnyddiwch eich dysgu i ysgrifennu esboniad o brosesau peillio a ffrwythloni mewn planhigion.</a:t>
            </a:r>
            <a:endParaRPr lang="en-GB" dirty="0"/>
          </a:p>
          <a:p>
            <a:r>
              <a:rPr lang="cy-GB" dirty="0"/>
              <a:t>Yna byddwn yn defnyddio hwn fel sgript i wneud ffilm animeiddio ‘stop-motion’ yn ymwneud ag o ble mae hadau’n dod.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45B408-0230-504C-A7B6-B5DE338D5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57392">
            <a:off x="3168443" y="3607641"/>
            <a:ext cx="2485052" cy="21861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44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B3E8-3166-B94D-BF07-8F07EF47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Ras gyfnewid fertigol rownd 2!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E77E-3553-434B-B844-70590DDEC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Gadewch i ni weld beth rydych chi wedi’i ddysgu am atgenhedlu planhigion heddiw gyda ras gyfnewid fertigol arall!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D889C6-DB7C-3847-A8C0-8D12BF0FF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62"/>
          <a:stretch/>
        </p:blipFill>
        <p:spPr bwMode="auto">
          <a:xfrm>
            <a:off x="2315311" y="2348880"/>
            <a:ext cx="4480831" cy="376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98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41A8-65F9-7E45-8BA4-2E658F41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A6AF2-16EC-D944-BC03-22B02A50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400"/>
              </a:spcBef>
            </a:pPr>
            <a:r>
              <a:rPr lang="cy-GB" dirty="0"/>
              <a:t>Deall sut mae planhigion blodeuol yn atgenhedlu</a:t>
            </a:r>
            <a:endParaRPr lang="en-GB" dirty="0"/>
          </a:p>
          <a:p>
            <a:pPr lvl="1">
              <a:spcBef>
                <a:spcPts val="1400"/>
              </a:spcBef>
            </a:pPr>
            <a:r>
              <a:rPr lang="cy-GB" dirty="0"/>
              <a:t>Plotio graff llinell</a:t>
            </a:r>
            <a:endParaRPr lang="en-GB" dirty="0"/>
          </a:p>
          <a:p>
            <a:pPr>
              <a:spcBef>
                <a:spcPts val="1400"/>
              </a:spcBef>
            </a:pPr>
            <a:r>
              <a:rPr lang="cy-GB" dirty="0"/>
              <a:t>Rydyn ni’n mynd i fod yn tyfu ein llysiau ein hunain i’w defnyddio i wneud cynnyrch bwyd amser cinio ar gyfer ein busnesau siopau </a:t>
            </a:r>
            <a:br>
              <a:rPr lang="cy-GB" dirty="0"/>
            </a:br>
            <a:r>
              <a:rPr lang="cy-GB" dirty="0"/>
              <a:t>fferm ond yn gyntaf, byddwn </a:t>
            </a:r>
            <a:br>
              <a:rPr lang="cy-GB" dirty="0"/>
            </a:br>
            <a:r>
              <a:rPr lang="cy-GB" dirty="0"/>
              <a:t>ni’n dysgu sut mae </a:t>
            </a:r>
            <a:br>
              <a:rPr lang="cy-GB" dirty="0"/>
            </a:br>
            <a:r>
              <a:rPr lang="cy-GB" dirty="0"/>
              <a:t>planhigion yn atgenhedlu </a:t>
            </a:r>
            <a:br>
              <a:rPr lang="cy-GB" dirty="0"/>
            </a:br>
            <a:r>
              <a:rPr lang="cy-GB" dirty="0"/>
              <a:t>(gwneud mwy ohonyn nhw </a:t>
            </a:r>
            <a:br>
              <a:rPr lang="cy-GB" dirty="0"/>
            </a:br>
            <a:r>
              <a:rPr lang="cy-GB" dirty="0"/>
              <a:t>eu hunain).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FC21959-D4C5-1548-8487-2773B109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615983" cy="24064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6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00BD-2317-9248-AFDF-6BADA4B4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Gweithgaredd cynhesu!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0FD0E-7008-9B49-8B61-EA626603A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3060340" cy="4392488"/>
          </a:xfrm>
        </p:spPr>
        <p:txBody>
          <a:bodyPr/>
          <a:lstStyle/>
          <a:p>
            <a:r>
              <a:rPr lang="cy-GB" dirty="0"/>
              <a:t>Gadewch i ni weld beth allwch chi ei gofio am atgenhedlu planhigion o’ch dysgu Blwyddyn 3 gyda ras gyfnewid fertigol!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CDD61E0-EB4D-0F4A-9BD7-6A45A10B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8" b="89990" l="1548" r="97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5368039" cy="487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29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3AFA-BC35-2547-887E-FA0455E6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Rhannau o’r blodyn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AF4B2F-4203-8F46-8C23-D58AB0D45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76"/>
          <a:stretch/>
        </p:blipFill>
        <p:spPr bwMode="auto">
          <a:xfrm>
            <a:off x="1659109" y="1349612"/>
            <a:ext cx="6334092" cy="534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21879-E256-AA41-B59C-CE29B3A3451B}"/>
              </a:ext>
            </a:extLst>
          </p:cNvPr>
          <p:cNvSpPr txBox="1"/>
          <p:nvPr/>
        </p:nvSpPr>
        <p:spPr>
          <a:xfrm>
            <a:off x="683568" y="1252790"/>
            <a:ext cx="104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Stamen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5E881-3A5B-1541-851D-1EFA5FF9B2F5}"/>
              </a:ext>
            </a:extLst>
          </p:cNvPr>
          <p:cNvSpPr txBox="1"/>
          <p:nvPr/>
        </p:nvSpPr>
        <p:spPr>
          <a:xfrm>
            <a:off x="683568" y="193189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Anther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C106E-5217-534F-B95A-4811BC6CAD12}"/>
              </a:ext>
            </a:extLst>
          </p:cNvPr>
          <p:cNvSpPr txBox="1"/>
          <p:nvPr/>
        </p:nvSpPr>
        <p:spPr>
          <a:xfrm>
            <a:off x="683568" y="261190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Ffilament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8909F-51FC-4945-8D9B-6454E4A7C1D1}"/>
              </a:ext>
            </a:extLst>
          </p:cNvPr>
          <p:cNvSpPr txBox="1"/>
          <p:nvPr/>
        </p:nvSpPr>
        <p:spPr>
          <a:xfrm>
            <a:off x="7596336" y="198175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 dirty="0"/>
              <a:t>Carpel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D1060-B12B-4C4E-99EF-94864434B757}"/>
              </a:ext>
            </a:extLst>
          </p:cNvPr>
          <p:cNvSpPr txBox="1"/>
          <p:nvPr/>
        </p:nvSpPr>
        <p:spPr>
          <a:xfrm>
            <a:off x="7202083" y="3285482"/>
            <a:ext cx="14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 dirty="0"/>
              <a:t>Ofari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82473-D1DB-9746-97BC-8E411D04323B}"/>
              </a:ext>
            </a:extLst>
          </p:cNvPr>
          <p:cNvSpPr txBox="1"/>
          <p:nvPr/>
        </p:nvSpPr>
        <p:spPr>
          <a:xfrm>
            <a:off x="7415495" y="2780928"/>
            <a:ext cx="1188953" cy="41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 dirty="0"/>
              <a:t>Colofnig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AADD4E-FC3B-CA42-8FE7-8EFDB7E90D1E}"/>
              </a:ext>
            </a:extLst>
          </p:cNvPr>
          <p:cNvSpPr txBox="1"/>
          <p:nvPr/>
        </p:nvSpPr>
        <p:spPr>
          <a:xfrm>
            <a:off x="7596336" y="422108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 dirty="0"/>
              <a:t>Ofwlau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705694-740B-FD4C-8657-78C2195CCB8E}"/>
              </a:ext>
            </a:extLst>
          </p:cNvPr>
          <p:cNvSpPr txBox="1"/>
          <p:nvPr/>
        </p:nvSpPr>
        <p:spPr>
          <a:xfrm>
            <a:off x="683568" y="3804106"/>
            <a:ext cx="104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Petalau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B9DC9-74F5-E84D-9019-B446E777B922}"/>
              </a:ext>
            </a:extLst>
          </p:cNvPr>
          <p:cNvSpPr txBox="1"/>
          <p:nvPr/>
        </p:nvSpPr>
        <p:spPr>
          <a:xfrm>
            <a:off x="683568" y="468507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Sepalau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361703-D981-7B49-8120-29B4A331203A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205216" y="1652900"/>
            <a:ext cx="2790720" cy="10560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FA2748-DC19-844A-90FB-CBA3756858B1}"/>
              </a:ext>
            </a:extLst>
          </p:cNvPr>
          <p:cNvCxnSpPr>
            <a:cxnSpLocks/>
          </p:cNvCxnSpPr>
          <p:nvPr/>
        </p:nvCxnSpPr>
        <p:spPr>
          <a:xfrm>
            <a:off x="1547664" y="2276872"/>
            <a:ext cx="2197065" cy="77702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61845-410B-3347-BBEA-2674DD620DD1}"/>
              </a:ext>
            </a:extLst>
          </p:cNvPr>
          <p:cNvCxnSpPr>
            <a:cxnSpLocks/>
          </p:cNvCxnSpPr>
          <p:nvPr/>
        </p:nvCxnSpPr>
        <p:spPr>
          <a:xfrm>
            <a:off x="1907704" y="2852936"/>
            <a:ext cx="1981041" cy="54488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188486-9D0F-EB4C-82F1-4BF684D246E0}"/>
              </a:ext>
            </a:extLst>
          </p:cNvPr>
          <p:cNvCxnSpPr>
            <a:cxnSpLocks/>
          </p:cNvCxnSpPr>
          <p:nvPr/>
        </p:nvCxnSpPr>
        <p:spPr>
          <a:xfrm flipV="1">
            <a:off x="1691680" y="3429000"/>
            <a:ext cx="1548993" cy="53523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CD0350-4ED0-4147-BFCE-AAF0A6650186}"/>
              </a:ext>
            </a:extLst>
          </p:cNvPr>
          <p:cNvCxnSpPr>
            <a:cxnSpLocks/>
          </p:cNvCxnSpPr>
          <p:nvPr/>
        </p:nvCxnSpPr>
        <p:spPr>
          <a:xfrm flipV="1">
            <a:off x="1691680" y="4337052"/>
            <a:ext cx="1837025" cy="53210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0D1678-7E65-7543-9561-7806DEBF2FE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714225" y="2181813"/>
            <a:ext cx="2882111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E6B57F-AE1C-6049-94CC-C6CC28C7C60A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680833" y="2725794"/>
            <a:ext cx="2734662" cy="2622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361203-1DD1-A54A-8A08-097B75988CA6}"/>
              </a:ext>
            </a:extLst>
          </p:cNvPr>
          <p:cNvCxnSpPr>
            <a:cxnSpLocks/>
          </p:cNvCxnSpPr>
          <p:nvPr/>
        </p:nvCxnSpPr>
        <p:spPr>
          <a:xfrm flipV="1">
            <a:off x="4896857" y="3501008"/>
            <a:ext cx="2987511" cy="888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C8FB4C-67FF-E24A-90DF-6C8D29B2F4F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680833" y="3877920"/>
            <a:ext cx="2915503" cy="5432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08BA0CD-DB9A-8F42-9007-D9CA1868748E}"/>
              </a:ext>
            </a:extLst>
          </p:cNvPr>
          <p:cNvSpPr txBox="1"/>
          <p:nvPr/>
        </p:nvSpPr>
        <p:spPr>
          <a:xfrm>
            <a:off x="7452320" y="1360834"/>
            <a:ext cx="1152128" cy="41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 dirty="0"/>
              <a:t>Stigma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627493-AD56-224F-B575-6C1A7AA40FC3}"/>
              </a:ext>
            </a:extLst>
          </p:cNvPr>
          <p:cNvCxnSpPr>
            <a:cxnSpLocks/>
          </p:cNvCxnSpPr>
          <p:nvPr/>
        </p:nvCxnSpPr>
        <p:spPr>
          <a:xfrm flipV="1">
            <a:off x="4680833" y="1556792"/>
            <a:ext cx="2915503" cy="8104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5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BEDAC-92CF-294B-BCA2-21D8DECB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Y Stamen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B6CD6-2217-D341-A6EB-5A8E95F83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0" y="3573016"/>
            <a:ext cx="2520280" cy="2232248"/>
          </a:xfrm>
        </p:spPr>
        <p:txBody>
          <a:bodyPr>
            <a:normAutofit/>
          </a:bodyPr>
          <a:lstStyle/>
          <a:p>
            <a:pPr algn="r"/>
            <a:r>
              <a:rPr lang="cy-GB" sz="1800" dirty="0"/>
              <a:t>Y stamen yw rhan wrywaidd y blodyn. Mae pob stamen yn cynnwys anther wedi’i ddal i fyny ar ffilament. Mae grawn paill yn cael ei gynhyrchu gan y stamen.</a:t>
            </a:r>
            <a:r>
              <a:rPr lang="en-GB" sz="1800" dirty="0"/>
              <a:t> </a:t>
            </a:r>
            <a:endParaRPr lang="cy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DD8A96-9286-894D-8EEB-D79F5B21F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76"/>
          <a:stretch/>
        </p:blipFill>
        <p:spPr bwMode="auto">
          <a:xfrm>
            <a:off x="1659109" y="1349612"/>
            <a:ext cx="6334092" cy="534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E7FBD2-87EE-9341-B38F-85B7CC74ECA0}"/>
              </a:ext>
            </a:extLst>
          </p:cNvPr>
          <p:cNvSpPr txBox="1"/>
          <p:nvPr/>
        </p:nvSpPr>
        <p:spPr>
          <a:xfrm>
            <a:off x="683568" y="118078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Stamen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508C0-F11B-4C4E-BC7E-A08BC72CB1D3}"/>
              </a:ext>
            </a:extLst>
          </p:cNvPr>
          <p:cNvSpPr txBox="1"/>
          <p:nvPr/>
        </p:nvSpPr>
        <p:spPr>
          <a:xfrm>
            <a:off x="683568" y="194877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/>
              <a:t>Anther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6B029-A6F8-8D4F-91D6-89292DE98775}"/>
              </a:ext>
            </a:extLst>
          </p:cNvPr>
          <p:cNvSpPr txBox="1"/>
          <p:nvPr/>
        </p:nvSpPr>
        <p:spPr>
          <a:xfrm>
            <a:off x="683568" y="259684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/>
              <a:t>Ffilament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C8398-317C-A541-B775-ED7427D410D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547664" y="1580892"/>
            <a:ext cx="2520280" cy="120003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11CBDC-6D37-A040-99B4-F1C269849C4F}"/>
              </a:ext>
            </a:extLst>
          </p:cNvPr>
          <p:cNvCxnSpPr>
            <a:cxnSpLocks/>
          </p:cNvCxnSpPr>
          <p:nvPr/>
        </p:nvCxnSpPr>
        <p:spPr>
          <a:xfrm>
            <a:off x="1547664" y="2276872"/>
            <a:ext cx="2232248" cy="7920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2A178-7E04-144B-9655-C431E3451543}"/>
              </a:ext>
            </a:extLst>
          </p:cNvPr>
          <p:cNvCxnSpPr>
            <a:cxnSpLocks/>
          </p:cNvCxnSpPr>
          <p:nvPr/>
        </p:nvCxnSpPr>
        <p:spPr>
          <a:xfrm>
            <a:off x="1691680" y="2996952"/>
            <a:ext cx="2088232" cy="36004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57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95B6-5ABD-2145-9F8F-0EE28827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Y Carpel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C803-734B-3D41-9A86-E298AE9C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3645024"/>
            <a:ext cx="2304256" cy="2232248"/>
          </a:xfrm>
        </p:spPr>
        <p:txBody>
          <a:bodyPr>
            <a:normAutofit/>
          </a:bodyPr>
          <a:lstStyle/>
          <a:p>
            <a:r>
              <a:rPr lang="cy-GB" sz="1800" dirty="0"/>
              <a:t>Y carpel yw rhan fenywaidd y blodyn. Mae’n cynnwys stigma (brig y carpel sy’n casglu grawn paill), y colofnig a’r ofari sy’n cynhyrchu’r ofwlau.</a:t>
            </a:r>
            <a:r>
              <a:rPr lang="en-GB" sz="1800" dirty="0"/>
              <a:t> </a:t>
            </a:r>
            <a:endParaRPr lang="cy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34CB1B-381C-BB47-A882-14B05BAD9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76"/>
          <a:stretch/>
        </p:blipFill>
        <p:spPr bwMode="auto">
          <a:xfrm>
            <a:off x="1659109" y="1349612"/>
            <a:ext cx="6334092" cy="534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D5953F-46E7-0549-8B15-F0857CE087D7}"/>
              </a:ext>
            </a:extLst>
          </p:cNvPr>
          <p:cNvSpPr txBox="1"/>
          <p:nvPr/>
        </p:nvSpPr>
        <p:spPr>
          <a:xfrm>
            <a:off x="6660232" y="148478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/>
              <a:t>Stigma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71DA1-04CF-7543-A02A-1F6449EC392C}"/>
              </a:ext>
            </a:extLst>
          </p:cNvPr>
          <p:cNvSpPr txBox="1"/>
          <p:nvPr/>
        </p:nvSpPr>
        <p:spPr>
          <a:xfrm>
            <a:off x="6769065" y="3124594"/>
            <a:ext cx="176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 dirty="0">
                <a:ea typeface="Tahoma" panose="020B0604030504040204" pitchFamily="34" charset="0"/>
                <a:cs typeface="Tahoma" panose="020B0604030504040204" pitchFamily="34" charset="0"/>
              </a:rPr>
              <a:t>Ofari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2A79D-A337-F44E-894A-60E18F99D82C}"/>
              </a:ext>
            </a:extLst>
          </p:cNvPr>
          <p:cNvSpPr txBox="1"/>
          <p:nvPr/>
        </p:nvSpPr>
        <p:spPr>
          <a:xfrm>
            <a:off x="7020272" y="206084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 dirty="0">
                <a:ea typeface="Tahoma" panose="020B0604030504040204" pitchFamily="34" charset="0"/>
                <a:cs typeface="Tahoma" panose="020B0604030504040204" pitchFamily="34" charset="0"/>
              </a:rPr>
              <a:t> Colofnig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A3935-20B4-4342-B357-1EE89528A490}"/>
              </a:ext>
            </a:extLst>
          </p:cNvPr>
          <p:cNvSpPr txBox="1"/>
          <p:nvPr/>
        </p:nvSpPr>
        <p:spPr>
          <a:xfrm>
            <a:off x="6660232" y="397610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dirty="0"/>
              <a:t>Ofwlau</a:t>
            </a:r>
            <a:r>
              <a:rPr lang="en-GB" sz="2000" dirty="0"/>
              <a:t> </a:t>
            </a:r>
            <a:endParaRPr lang="cy-GB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87866D-1CAF-674E-A852-82202B242BB5}"/>
              </a:ext>
            </a:extLst>
          </p:cNvPr>
          <p:cNvCxnSpPr>
            <a:cxnSpLocks/>
          </p:cNvCxnSpPr>
          <p:nvPr/>
        </p:nvCxnSpPr>
        <p:spPr>
          <a:xfrm flipV="1">
            <a:off x="4716016" y="1724844"/>
            <a:ext cx="2952328" cy="4800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73F5B-EEDC-4D4A-AE87-0093D82A5CB7}"/>
              </a:ext>
            </a:extLst>
          </p:cNvPr>
          <p:cNvCxnSpPr>
            <a:cxnSpLocks/>
          </p:cNvCxnSpPr>
          <p:nvPr/>
        </p:nvCxnSpPr>
        <p:spPr>
          <a:xfrm flipV="1">
            <a:off x="4644008" y="2276872"/>
            <a:ext cx="2880320" cy="36004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68BC58-06D9-504D-940A-BA5EB634940D}"/>
              </a:ext>
            </a:extLst>
          </p:cNvPr>
          <p:cNvCxnSpPr>
            <a:cxnSpLocks/>
          </p:cNvCxnSpPr>
          <p:nvPr/>
        </p:nvCxnSpPr>
        <p:spPr>
          <a:xfrm flipV="1">
            <a:off x="4932040" y="3356992"/>
            <a:ext cx="2952328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7ED4E-1403-4B48-958A-B7A27E6ADFE2}"/>
              </a:ext>
            </a:extLst>
          </p:cNvPr>
          <p:cNvCxnSpPr>
            <a:cxnSpLocks/>
          </p:cNvCxnSpPr>
          <p:nvPr/>
        </p:nvCxnSpPr>
        <p:spPr>
          <a:xfrm>
            <a:off x="4644008" y="3861048"/>
            <a:ext cx="3024336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07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7396D-87AA-3740-B3EE-29809BF3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Atgynhyrchu mewn planhigion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5033B-8CCD-324E-98AB-298F70BAA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Mae planhigion blodeuol yn atgenhedlu (gwneud mwy ohonyn nhw eu hunain) trwy wneud hadau. Rhaid i ddwy broses ddigwydd yn y blodyn er mwyn gwneud hadau: peillio a ffrwythloni</a:t>
            </a:r>
            <a:r>
              <a:rPr lang="en-GB" dirty="0"/>
              <a:t>.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B2F09F-F576-5B44-8A62-C4E5DB78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650747" cy="24338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10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FDC9-C470-DF43-9DF1-E6CCEB90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Peillio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830D-B879-0648-B86F-8ED5B7695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56792"/>
            <a:ext cx="3168352" cy="2376263"/>
          </a:xfrm>
        </p:spPr>
        <p:txBody>
          <a:bodyPr>
            <a:normAutofit/>
          </a:bodyPr>
          <a:lstStyle/>
          <a:p>
            <a:r>
              <a:rPr lang="cy-GB" sz="1800" dirty="0"/>
              <a:t>Mae peillio yn digwydd pan fydd y paill o ran wrywaidd un blodyn (y stamen) yn teithio i ran fenywaidd yr un blodyn neu flodyn arall (y carpel). </a:t>
            </a:r>
            <a:br>
              <a:rPr lang="cy-GB" sz="1800" dirty="0"/>
            </a:br>
            <a:r>
              <a:rPr lang="cy-GB" sz="1800" dirty="0"/>
              <a:t>Gall hyn ddigwydd </a:t>
            </a:r>
            <a:br>
              <a:rPr lang="cy-GB" sz="1800" dirty="0"/>
            </a:br>
            <a:r>
              <a:rPr lang="cy-GB" sz="1800" dirty="0"/>
              <a:t>pan fydd peillwyr, </a:t>
            </a:r>
            <a:br>
              <a:rPr lang="cy-GB" sz="1800" dirty="0"/>
            </a:br>
            <a:r>
              <a:rPr lang="cy-GB" sz="1800" dirty="0"/>
              <a:t>fel pryfed neu </a:t>
            </a:r>
            <a:br>
              <a:rPr lang="cy-GB" sz="1800" dirty="0"/>
            </a:br>
            <a:r>
              <a:rPr lang="cy-GB" sz="1800" dirty="0"/>
              <a:t>adar, yn brwsio yn erbyn stamen y blodyn cyntaf pan maen nhw’n yfed ei neithdar. Mae grawn o baill yn brwsio oddi ar ben y stamen (yr anther) ac yn glynu at y peilliwr.</a:t>
            </a:r>
            <a:endParaRPr lang="en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9737AE-DBE2-BF47-A656-5B458C32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5184576" cy="471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06BAED-BF92-0544-A2C2-28706306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610" l="621" r="100000">
                        <a14:foregroundMark x1="18634" y1="46829" x2="18634" y2="46829"/>
                        <a14:foregroundMark x1="65839" y1="5854" x2="65839" y2="5854"/>
                        <a14:foregroundMark x1="66460" y1="1463" x2="66460" y2="1463"/>
                        <a14:foregroundMark x1="72050" y1="4390" x2="72050" y2="4390"/>
                        <a14:foregroundMark x1="71429" y1="1463" x2="71429" y2="1463"/>
                        <a14:foregroundMark x1="85714" y1="25854" x2="85714" y2="25854"/>
                        <a14:foregroundMark x1="46584" y1="72195" x2="46584" y2="72195"/>
                        <a14:foregroundMark x1="24224" y1="63902" x2="24224" y2="63902"/>
                        <a14:foregroundMark x1="26708" y1="52195" x2="26708" y2="52195"/>
                        <a14:foregroundMark x1="23602" y1="55122" x2="23602" y2="55122"/>
                        <a14:foregroundMark x1="24224" y1="43415" x2="24224" y2="43415"/>
                        <a14:foregroundMark x1="24224" y1="47805" x2="24224" y2="4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2587" y="2329676"/>
            <a:ext cx="671031" cy="8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6FD94EB-3286-E64A-AE96-46259C515035}"/>
              </a:ext>
            </a:extLst>
          </p:cNvPr>
          <p:cNvSpPr/>
          <p:nvPr/>
        </p:nvSpPr>
        <p:spPr>
          <a:xfrm>
            <a:off x="5386163" y="2867885"/>
            <a:ext cx="67273" cy="5425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47D8C8-E344-1349-9516-305E57BA70AD}"/>
              </a:ext>
            </a:extLst>
          </p:cNvPr>
          <p:cNvSpPr/>
          <p:nvPr/>
        </p:nvSpPr>
        <p:spPr>
          <a:xfrm>
            <a:off x="5538563" y="3020285"/>
            <a:ext cx="67273" cy="5425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2EFEFC-D3FC-014C-8CE5-99ACADF9BEA5}"/>
              </a:ext>
            </a:extLst>
          </p:cNvPr>
          <p:cNvSpPr/>
          <p:nvPr/>
        </p:nvSpPr>
        <p:spPr>
          <a:xfrm>
            <a:off x="5482706" y="2915355"/>
            <a:ext cx="67273" cy="5425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AD24868-FF06-2F45-8759-797511204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017"/>
          <a:stretch/>
        </p:blipFill>
        <p:spPr bwMode="auto">
          <a:xfrm>
            <a:off x="6588224" y="3861049"/>
            <a:ext cx="2124236" cy="207220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1428DDE-2981-0D4F-BE17-2A966176994F}"/>
              </a:ext>
            </a:extLst>
          </p:cNvPr>
          <p:cNvSpPr/>
          <p:nvPr/>
        </p:nvSpPr>
        <p:spPr>
          <a:xfrm>
            <a:off x="6588224" y="3861048"/>
            <a:ext cx="2124236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D8ADC09-856B-1242-8DE6-BCDAD957C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" b="95652" l="851" r="100000">
                        <a14:foregroundMark x1="18298" y1="47157" x2="18298" y2="47157"/>
                        <a14:foregroundMark x1="65957" y1="6020" x2="65957" y2="6020"/>
                        <a14:foregroundMark x1="66383" y1="1672" x2="66383" y2="1672"/>
                        <a14:foregroundMark x1="71915" y1="4348" x2="71915" y2="4348"/>
                        <a14:foregroundMark x1="71489" y1="1672" x2="71489" y2="1672"/>
                        <a14:foregroundMark x1="85532" y1="25753" x2="85532" y2="25753"/>
                        <a14:foregroundMark x1="46809" y1="72575" x2="46809" y2="72575"/>
                        <a14:foregroundMark x1="24255" y1="63880" x2="24255" y2="63880"/>
                        <a14:foregroundMark x1="26809" y1="52508" x2="26809" y2="52508"/>
                        <a14:foregroundMark x1="23404" y1="55184" x2="23404" y2="55184"/>
                        <a14:foregroundMark x1="24255" y1="43478" x2="24255" y2="43478"/>
                        <a14:foregroundMark x1="24255" y1="47826" x2="24255" y2="47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4082450"/>
            <a:ext cx="1455714" cy="185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8F4217F-F98B-D74D-ABF1-FC3C481C4FFB}"/>
              </a:ext>
            </a:extLst>
          </p:cNvPr>
          <p:cNvSpPr/>
          <p:nvPr/>
        </p:nvSpPr>
        <p:spPr>
          <a:xfrm>
            <a:off x="7566880" y="5345044"/>
            <a:ext cx="145940" cy="1046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410B87-432C-AF43-A599-5C8E46573A72}"/>
              </a:ext>
            </a:extLst>
          </p:cNvPr>
          <p:cNvSpPr/>
          <p:nvPr/>
        </p:nvSpPr>
        <p:spPr>
          <a:xfrm>
            <a:off x="7858694" y="5592539"/>
            <a:ext cx="145940" cy="1046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489D98-2EE5-1E49-8EEE-57BF66758CD1}"/>
              </a:ext>
            </a:extLst>
          </p:cNvPr>
          <p:cNvSpPr/>
          <p:nvPr/>
        </p:nvSpPr>
        <p:spPr>
          <a:xfrm>
            <a:off x="7738429" y="5404742"/>
            <a:ext cx="145940" cy="1046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F37181-BB54-4243-9967-EEB578485276}"/>
              </a:ext>
            </a:extLst>
          </p:cNvPr>
          <p:cNvCxnSpPr/>
          <p:nvPr/>
        </p:nvCxnSpPr>
        <p:spPr>
          <a:xfrm>
            <a:off x="5605836" y="2915355"/>
            <a:ext cx="982388" cy="20182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3546A9-DF38-B343-AA22-A68C0EB8D9FF}"/>
              </a:ext>
            </a:extLst>
          </p:cNvPr>
          <p:cNvCxnSpPr/>
          <p:nvPr/>
        </p:nvCxnSpPr>
        <p:spPr>
          <a:xfrm>
            <a:off x="5605836" y="2915355"/>
            <a:ext cx="2130734" cy="9456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E87659-B5D6-1543-938F-1D84C0DAD747}"/>
              </a:ext>
            </a:extLst>
          </p:cNvPr>
          <p:cNvCxnSpPr>
            <a:cxnSpLocks/>
          </p:cNvCxnSpPr>
          <p:nvPr/>
        </p:nvCxnSpPr>
        <p:spPr>
          <a:xfrm flipV="1">
            <a:off x="3419872" y="5480370"/>
            <a:ext cx="3957033" cy="3686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DB483F-E367-0047-9BE3-3F666CBD88F7}"/>
              </a:ext>
            </a:extLst>
          </p:cNvPr>
          <p:cNvCxnSpPr>
            <a:cxnSpLocks/>
          </p:cNvCxnSpPr>
          <p:nvPr/>
        </p:nvCxnSpPr>
        <p:spPr>
          <a:xfrm flipV="1">
            <a:off x="3563888" y="5697222"/>
            <a:ext cx="4367776" cy="25205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D29C49-99EF-504B-89DD-D1E6BB1BC7DD}"/>
              </a:ext>
            </a:extLst>
          </p:cNvPr>
          <p:cNvCxnSpPr/>
          <p:nvPr/>
        </p:nvCxnSpPr>
        <p:spPr>
          <a:xfrm flipV="1">
            <a:off x="7534418" y="3212976"/>
            <a:ext cx="637982" cy="16135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F70CEB4-6C6B-064B-9E84-B7A612B81719}"/>
              </a:ext>
            </a:extLst>
          </p:cNvPr>
          <p:cNvSpPr txBox="1"/>
          <p:nvPr/>
        </p:nvSpPr>
        <p:spPr>
          <a:xfrm>
            <a:off x="1475656" y="5373216"/>
            <a:ext cx="1872208" cy="305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400" dirty="0"/>
              <a:t>Anther (brig y stamen)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7F2520-3FFE-8F42-A752-8657C90E1EE5}"/>
              </a:ext>
            </a:extLst>
          </p:cNvPr>
          <p:cNvSpPr txBox="1"/>
          <p:nvPr/>
        </p:nvSpPr>
        <p:spPr>
          <a:xfrm>
            <a:off x="2190990" y="5779367"/>
            <a:ext cx="158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400" dirty="0"/>
              <a:t>Grawn o baill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79D2C1-4FB2-A44A-B17B-273EA91F5FB1}"/>
              </a:ext>
            </a:extLst>
          </p:cNvPr>
          <p:cNvSpPr txBox="1"/>
          <p:nvPr/>
        </p:nvSpPr>
        <p:spPr>
          <a:xfrm>
            <a:off x="7452320" y="289829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400" dirty="0"/>
              <a:t>Peilliwr</a:t>
            </a:r>
          </a:p>
        </p:txBody>
      </p:sp>
    </p:spTree>
    <p:extLst>
      <p:ext uri="{BB962C8B-B14F-4D97-AF65-F5344CB8AC3E}">
        <p14:creationId xmlns:p14="http://schemas.microsoft.com/office/powerpoint/2010/main" val="318380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B333-DB8A-0346-A04F-69BA835D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Peillio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F04E-39F1-584F-930A-26798D48C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628801"/>
            <a:ext cx="7488832" cy="864096"/>
          </a:xfrm>
        </p:spPr>
        <p:txBody>
          <a:bodyPr>
            <a:normAutofit/>
          </a:bodyPr>
          <a:lstStyle/>
          <a:p>
            <a:r>
              <a:rPr lang="cy-GB" sz="1800" dirty="0"/>
              <a:t>Yna, pan fydd y peilliwr yn teithio i flodyn gwahanol, mae grawn paill y planhigyn cyntaf yn cwympo oddi arno ac yn glynu wrth ben gludiog carpel yr ail flodyn (y stigma).</a:t>
            </a:r>
            <a:endParaRPr lang="en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8B906B-ACD3-1243-992E-5963B8B93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09"/>
          <a:stretch/>
        </p:blipFill>
        <p:spPr bwMode="auto">
          <a:xfrm>
            <a:off x="467544" y="3026870"/>
            <a:ext cx="3743127" cy="31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D8E8DF1-03C2-F34F-9938-FC11DC082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60"/>
          <a:stretch/>
        </p:blipFill>
        <p:spPr bwMode="auto">
          <a:xfrm>
            <a:off x="4932039" y="3001856"/>
            <a:ext cx="3743127" cy="323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CA7A2D-EDB5-E64F-AE0A-A48B74DA61C1}"/>
              </a:ext>
            </a:extLst>
          </p:cNvPr>
          <p:cNvGrpSpPr/>
          <p:nvPr/>
        </p:nvGrpSpPr>
        <p:grpSpPr>
          <a:xfrm flipH="1">
            <a:off x="2582722" y="3184733"/>
            <a:ext cx="587152" cy="746510"/>
            <a:chOff x="4195009" y="2348880"/>
            <a:chExt cx="587152" cy="746510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0083CAD-8D9F-4A4B-9EE1-7C6FF9B828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556" l="709" r="100000">
                          <a14:foregroundMark x1="18440" y1="47222" x2="18440" y2="47222"/>
                          <a14:foregroundMark x1="65957" y1="6111" x2="65957" y2="6111"/>
                          <a14:foregroundMark x1="66667" y1="1667" x2="66667" y2="1667"/>
                          <a14:foregroundMark x1="72340" y1="4444" x2="72340" y2="4444"/>
                          <a14:foregroundMark x1="71631" y1="1667" x2="71631" y2="1667"/>
                          <a14:foregroundMark x1="85816" y1="25556" x2="85816" y2="25556"/>
                          <a14:foregroundMark x1="46809" y1="72222" x2="46809" y2="72222"/>
                          <a14:foregroundMark x1="24823" y1="63889" x2="24823" y2="63889"/>
                          <a14:foregroundMark x1="26950" y1="52222" x2="26950" y2="52222"/>
                          <a14:foregroundMark x1="23404" y1="55000" x2="23404" y2="55000"/>
                          <a14:foregroundMark x1="24823" y1="43333" x2="24823" y2="43333"/>
                          <a14:foregroundMark x1="24823" y1="47778" x2="24823" y2="47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95009" y="2348880"/>
              <a:ext cx="587152" cy="746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D2AA08-FC30-9841-81A4-A11ABF9EBD8C}"/>
                </a:ext>
              </a:extLst>
            </p:cNvPr>
            <p:cNvSpPr/>
            <p:nvPr/>
          </p:nvSpPr>
          <p:spPr>
            <a:xfrm>
              <a:off x="4454948" y="2852936"/>
              <a:ext cx="67273" cy="5425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0E15CE-2631-6F44-B4B6-FD5D74E732F4}"/>
                </a:ext>
              </a:extLst>
            </p:cNvPr>
            <p:cNvSpPr/>
            <p:nvPr/>
          </p:nvSpPr>
          <p:spPr>
            <a:xfrm>
              <a:off x="4704172" y="2936364"/>
              <a:ext cx="67273" cy="5425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962F69-6D23-9146-98B8-5EB890497B03}"/>
                </a:ext>
              </a:extLst>
            </p:cNvPr>
            <p:cNvSpPr/>
            <p:nvPr/>
          </p:nvSpPr>
          <p:spPr>
            <a:xfrm>
              <a:off x="4532838" y="2907187"/>
              <a:ext cx="67273" cy="5425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6B1803-509F-E74C-B361-98EEFEC3E2CB}"/>
              </a:ext>
            </a:extLst>
          </p:cNvPr>
          <p:cNvCxnSpPr>
            <a:cxnSpLocks/>
          </p:cNvCxnSpPr>
          <p:nvPr/>
        </p:nvCxnSpPr>
        <p:spPr>
          <a:xfrm flipV="1">
            <a:off x="5076056" y="3184734"/>
            <a:ext cx="1512168" cy="20278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345CCC-188F-1C4A-B9E7-C3136350B75C}"/>
              </a:ext>
            </a:extLst>
          </p:cNvPr>
          <p:cNvSpPr txBox="1"/>
          <p:nvPr/>
        </p:nvSpPr>
        <p:spPr>
          <a:xfrm>
            <a:off x="3707904" y="5140526"/>
            <a:ext cx="158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400" dirty="0"/>
              <a:t>Grawn o baill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EBEF7-E4DF-2E48-96B3-7B59B4819480}"/>
              </a:ext>
            </a:extLst>
          </p:cNvPr>
          <p:cNvSpPr txBox="1"/>
          <p:nvPr/>
        </p:nvSpPr>
        <p:spPr>
          <a:xfrm>
            <a:off x="7308304" y="2116190"/>
            <a:ext cx="112829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y-GB" sz="1400" dirty="0"/>
              <a:t>Stigma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D22-B108-E041-A999-43F537007934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780410" y="2423967"/>
            <a:ext cx="1092039" cy="70033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3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0434 -0.01806 -0.00191 -0.0375 0.00591 -0.05347 C 0.00764 -0.06759 0.01129 -0.08056 0.0158 -0.09352 C 0.01754 -0.09792 0.01771 -0.10208 0.0198 -0.10671 C 0.0224 -0.12037 0.02865 -0.13495 0.03681 -0.14421 C 0.04219 -0.15 0.03889 -0.15139 0.04688 -0.15324 C 0.05 -0.15995 0.06077 -0.17315 0.06667 -0.17593 C 0.07344 -0.18495 0.08768 -0.19722 0.09653 -0.20116 C 0.10105 -0.20694 0.10747 -0.21134 0.11355 -0.21319 C 0.11962 -0.21852 0.12552 -0.2213 0.1316 -0.22662 C 0.13386 -0.22847 0.13716 -0.22778 0.13959 -0.22917 C 0.14271 -0.23102 0.14618 -0.23611 0.14948 -0.23727 C 0.15417 -0.23889 0.15938 -0.23843 0.16459 -0.23981 C 0.18386 -0.24468 0.16198 -0.24051 0.17934 -0.24398 C 0.20052 -0.24329 0.22205 -0.24329 0.24323 -0.24259 C 0.24914 -0.24236 0.25417 -0.2375 0.2592 -0.23449 C 0.27292 -0.22639 0.28785 -0.2213 0.30105 -0.21181 C 0.31355 -0.20278 0.32344 -0.18796 0.33594 -0.17986 C 0.33976 -0.17245 0.34618 -0.16736 0.35191 -0.1625 C 0.36094 -0.15509 0.36719 -0.1419 0.37795 -0.1375 C 0.38351 -0.12569 0.39445 -0.12037 0.40174 -0.11088 C 0.40643 -0.1044 0.41077 -0.09468 0.41389 -0.08681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544</Words>
  <Application>Microsoft Macintosh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Cam 2: Atgynhyrchu Planhigion</vt:lpstr>
      <vt:lpstr>Amcanion dysgu</vt:lpstr>
      <vt:lpstr>Gweithgaredd cynhesu!</vt:lpstr>
      <vt:lpstr>Rhannau o’r blodyn</vt:lpstr>
      <vt:lpstr>Y Stamen</vt:lpstr>
      <vt:lpstr>Y Carpel</vt:lpstr>
      <vt:lpstr>Atgynhyrchu mewn planhigion</vt:lpstr>
      <vt:lpstr>Peillio</vt:lpstr>
      <vt:lpstr>Peillio</vt:lpstr>
      <vt:lpstr>Ffrwythloni</vt:lpstr>
      <vt:lpstr>Gweithgaredd 1: Archwiliad ymarferol</vt:lpstr>
      <vt:lpstr>Gweithgaredd 2: Cymhwyso dysgu</vt:lpstr>
      <vt:lpstr>Ras gyfnewid fertigol rownd 2!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126</cp:revision>
  <dcterms:created xsi:type="dcterms:W3CDTF">2019-10-23T13:59:40Z</dcterms:created>
  <dcterms:modified xsi:type="dcterms:W3CDTF">2019-12-08T13:55:12Z</dcterms:modified>
</cp:coreProperties>
</file>